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grandir Bold" charset="1" panose="00000800000000000000"/>
      <p:regular r:id="rId21"/>
    </p:embeddedFont>
    <p:embeddedFont>
      <p:font typeface="Agrandir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4.jpe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57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5.png" Type="http://schemas.openxmlformats.org/officeDocument/2006/relationships/image"/><Relationship Id="rId20" Target="../media/image43.png" Type="http://schemas.openxmlformats.org/officeDocument/2006/relationships/image"/><Relationship Id="rId21" Target="../media/image44.svg" Type="http://schemas.openxmlformats.org/officeDocument/2006/relationships/image"/><Relationship Id="rId22" Target="../media/image45.png" Type="http://schemas.openxmlformats.org/officeDocument/2006/relationships/image"/><Relationship Id="rId23" Target="../media/image46.svg" Type="http://schemas.openxmlformats.org/officeDocument/2006/relationships/image"/><Relationship Id="rId24" Target="../media/image47.png" Type="http://schemas.openxmlformats.org/officeDocument/2006/relationships/image"/><Relationship Id="rId25" Target="../media/image48.svg" Type="http://schemas.openxmlformats.org/officeDocument/2006/relationships/image"/><Relationship Id="rId26" Target="../media/image49.png" Type="http://schemas.openxmlformats.org/officeDocument/2006/relationships/image"/><Relationship Id="rId27" Target="../media/image50.svg" Type="http://schemas.openxmlformats.org/officeDocument/2006/relationships/image"/><Relationship Id="rId28" Target="../media/image2.png" Type="http://schemas.openxmlformats.org/officeDocument/2006/relationships/image"/><Relationship Id="rId29" Target="../media/image3.sv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39980" y="6484586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65293" y="-471089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74045" y="691379"/>
            <a:ext cx="13339911" cy="6898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</a:pPr>
            <a:r>
              <a:rPr lang="en-US" b="true" sz="8198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SENTIMENT-DRIVEN STOCK ANALYSIS: PREDICTING NVIDIA’S MARKET RETURNS USING MULTIMODAL DATA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938942" y="1028700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84733" y="7723783"/>
            <a:ext cx="7718535" cy="93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1"/>
              </a:lnSpc>
            </a:pPr>
            <a:r>
              <a:rPr lang="en-US" sz="47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Bryan &amp; Harsha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7196287"/>
          </a:xfrm>
          <a:custGeom>
            <a:avLst/>
            <a:gdLst/>
            <a:ahLst/>
            <a:cxnLst/>
            <a:rect r="r" b="b" t="t" l="l"/>
            <a:pathLst>
              <a:path h="7196287" w="18288000">
                <a:moveTo>
                  <a:pt x="0" y="0"/>
                </a:moveTo>
                <a:lnTo>
                  <a:pt x="18288000" y="0"/>
                </a:lnTo>
                <a:lnTo>
                  <a:pt x="18288000" y="7196287"/>
                </a:lnTo>
                <a:lnTo>
                  <a:pt x="0" y="719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694631" y="1345602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9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9" y="0"/>
                </a:lnTo>
                <a:lnTo>
                  <a:pt x="320359" y="962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72672" y="7738237"/>
            <a:ext cx="15786628" cy="152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Our LSTM captures general trends but struggles with sharp volatility spikes.</a:t>
            </a:r>
          </a:p>
          <a:p>
            <a:pPr algn="ctr">
              <a:lnSpc>
                <a:spcPts val="3885"/>
              </a:lnSpc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While test RMSE is low (0.0401), limited R² highlights the unpredictability of daily returns.</a:t>
            </a:r>
          </a:p>
          <a:p>
            <a:pPr algn="ctr">
              <a:lnSpc>
                <a:spcPts val="3885"/>
              </a:lnSpc>
            </a:pPr>
            <a:r>
              <a:rPr lang="en-US" sz="28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High-confidence sentiment signals still offer strong trading opportunities.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278487" cy="8175666"/>
            <a:chOff x="0" y="0"/>
            <a:chExt cx="972702" cy="1266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2702" cy="1266625"/>
            </a:xfrm>
            <a:custGeom>
              <a:avLst/>
              <a:gdLst/>
              <a:ahLst/>
              <a:cxnLst/>
              <a:rect r="r" b="b" t="t" l="l"/>
              <a:pathLst>
                <a:path h="1266625" w="972702">
                  <a:moveTo>
                    <a:pt x="0" y="0"/>
                  </a:moveTo>
                  <a:lnTo>
                    <a:pt x="972702" y="0"/>
                  </a:lnTo>
                  <a:lnTo>
                    <a:pt x="972702" y="1266625"/>
                  </a:lnTo>
                  <a:lnTo>
                    <a:pt x="0" y="1266625"/>
                  </a:lnTo>
                  <a:close/>
                </a:path>
              </a:pathLst>
            </a:custGeom>
            <a:blipFill>
              <a:blip r:embed="rId2"/>
              <a:stretch>
                <a:fillRect l="0" t="-7524" r="0" b="-752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91526" y="2178789"/>
            <a:ext cx="5976832" cy="7215338"/>
            <a:chOff x="0" y="0"/>
            <a:chExt cx="1574145" cy="19003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74145" cy="1900336"/>
            </a:xfrm>
            <a:custGeom>
              <a:avLst/>
              <a:gdLst/>
              <a:ahLst/>
              <a:cxnLst/>
              <a:rect r="r" b="b" t="t" l="l"/>
              <a:pathLst>
                <a:path h="1900336" w="1574145">
                  <a:moveTo>
                    <a:pt x="0" y="0"/>
                  </a:moveTo>
                  <a:lnTo>
                    <a:pt x="1574145" y="0"/>
                  </a:lnTo>
                  <a:lnTo>
                    <a:pt x="1574145" y="1900336"/>
                  </a:lnTo>
                  <a:lnTo>
                    <a:pt x="0" y="1900336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1574145" cy="1986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09513" y="0"/>
            <a:ext cx="6278487" cy="8175666"/>
            <a:chOff x="0" y="0"/>
            <a:chExt cx="972702" cy="12666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2702" cy="1266625"/>
            </a:xfrm>
            <a:custGeom>
              <a:avLst/>
              <a:gdLst/>
              <a:ahLst/>
              <a:cxnLst/>
              <a:rect r="r" b="b" t="t" l="l"/>
              <a:pathLst>
                <a:path h="1266625" w="972702">
                  <a:moveTo>
                    <a:pt x="0" y="0"/>
                  </a:moveTo>
                  <a:lnTo>
                    <a:pt x="972702" y="0"/>
                  </a:lnTo>
                  <a:lnTo>
                    <a:pt x="972702" y="1266625"/>
                  </a:lnTo>
                  <a:lnTo>
                    <a:pt x="0" y="1266625"/>
                  </a:lnTo>
                  <a:close/>
                </a:path>
              </a:pathLst>
            </a:custGeom>
            <a:blipFill>
              <a:blip r:embed="rId3"/>
              <a:stretch>
                <a:fillRect l="-15108" t="0" r="-15108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6620882" y="914030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9" y="962827"/>
                </a:moveTo>
                <a:lnTo>
                  <a:pt x="0" y="962827"/>
                </a:lnTo>
                <a:lnTo>
                  <a:pt x="0" y="0"/>
                </a:lnTo>
                <a:lnTo>
                  <a:pt x="320359" y="0"/>
                </a:lnTo>
                <a:lnTo>
                  <a:pt x="320359" y="96282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97222" y="9461541"/>
            <a:ext cx="6693556" cy="2227428"/>
          </a:xfrm>
          <a:custGeom>
            <a:avLst/>
            <a:gdLst/>
            <a:ahLst/>
            <a:cxnLst/>
            <a:rect r="r" b="b" t="t" l="l"/>
            <a:pathLst>
              <a:path h="2227428" w="6693556">
                <a:moveTo>
                  <a:pt x="0" y="0"/>
                </a:moveTo>
                <a:lnTo>
                  <a:pt x="6693556" y="0"/>
                </a:lnTo>
                <a:lnTo>
                  <a:pt x="6693556" y="2227428"/>
                </a:lnTo>
                <a:lnTo>
                  <a:pt x="0" y="2227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850612" y="582532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25299" y="-4051643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963521" y="-76200"/>
            <a:ext cx="4360958" cy="218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Strengths and Limitations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83388" y="2259123"/>
            <a:ext cx="3993107" cy="85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5"/>
              </a:lnSpc>
            </a:pPr>
            <a:r>
              <a:rPr lang="en-US" sz="43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Str</a:t>
            </a:r>
            <a:r>
              <a:rPr lang="en-US" sz="43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engths (+)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36046" y="3064982"/>
            <a:ext cx="4687792" cy="575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48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Low prediction error (RMSE = 0.0401) — model tracks true NVDA moves reliably</a:t>
            </a:r>
          </a:p>
          <a:p>
            <a:pPr algn="l">
              <a:lnSpc>
                <a:spcPts val="3483"/>
              </a:lnSpc>
            </a:pPr>
          </a:p>
          <a:p>
            <a:pPr algn="l" marL="561336" indent="-280668" lvl="1">
              <a:lnSpc>
                <a:spcPts val="348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Real-time adaptable scraping and prediction framework</a:t>
            </a:r>
          </a:p>
          <a:p>
            <a:pPr algn="l">
              <a:lnSpc>
                <a:spcPts val="3483"/>
              </a:lnSpc>
            </a:pPr>
          </a:p>
          <a:p>
            <a:pPr algn="l" marL="561336" indent="-280668" lvl="1">
              <a:lnSpc>
                <a:spcPts val="348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Impact-weighted sentiment scoring (upvotes + comments)</a:t>
            </a:r>
          </a:p>
          <a:p>
            <a:pPr algn="l">
              <a:lnSpc>
                <a:spcPts val="3483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1065942" y="2145082"/>
            <a:ext cx="5976832" cy="7215338"/>
            <a:chOff x="0" y="0"/>
            <a:chExt cx="1574145" cy="19003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4145" cy="1900336"/>
            </a:xfrm>
            <a:custGeom>
              <a:avLst/>
              <a:gdLst/>
              <a:ahLst/>
              <a:cxnLst/>
              <a:rect r="r" b="b" t="t" l="l"/>
              <a:pathLst>
                <a:path h="1900336" w="1574145">
                  <a:moveTo>
                    <a:pt x="0" y="0"/>
                  </a:moveTo>
                  <a:lnTo>
                    <a:pt x="1574145" y="0"/>
                  </a:lnTo>
                  <a:lnTo>
                    <a:pt x="1574145" y="1900336"/>
                  </a:lnTo>
                  <a:lnTo>
                    <a:pt x="0" y="1900336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574145" cy="1986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057804" y="2225416"/>
            <a:ext cx="3993107" cy="85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5"/>
              </a:lnSpc>
            </a:pPr>
            <a:r>
              <a:rPr lang="en-US" sz="43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Limitatio</a:t>
            </a:r>
            <a:r>
              <a:rPr lang="en-US" sz="43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ns (-)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27654" y="3064982"/>
            <a:ext cx="5453408" cy="575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48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Negative R²</a:t>
            </a:r>
            <a:r>
              <a:rPr lang="en-US" sz="25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reflects difficulty in consistently outsmarting market randomness</a:t>
            </a:r>
          </a:p>
          <a:p>
            <a:pPr algn="l">
              <a:lnSpc>
                <a:spcPts val="3483"/>
              </a:lnSpc>
            </a:pPr>
          </a:p>
          <a:p>
            <a:pPr algn="l" marL="561336" indent="-280668" lvl="1">
              <a:lnSpc>
                <a:spcPts val="348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No</a:t>
            </a:r>
            <a:r>
              <a:rPr lang="en-US" sz="25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sarcasm detection (future enhancement)</a:t>
            </a:r>
          </a:p>
          <a:p>
            <a:pPr algn="l">
              <a:lnSpc>
                <a:spcPts val="3483"/>
              </a:lnSpc>
            </a:pPr>
          </a:p>
          <a:p>
            <a:pPr algn="l" marL="561336" indent="-280668" lvl="1">
              <a:lnSpc>
                <a:spcPts val="348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Market noise and low volatility reduced prediction sharpness</a:t>
            </a:r>
          </a:p>
          <a:p>
            <a:pPr algn="l">
              <a:lnSpc>
                <a:spcPts val="3483"/>
              </a:lnSpc>
            </a:pPr>
          </a:p>
          <a:p>
            <a:pPr algn="l" marL="561336" indent="-280668" lvl="1">
              <a:lnSpc>
                <a:spcPts val="3483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Focused only on NVIDIA; model not tested on multiple tickers</a:t>
            </a:r>
          </a:p>
          <a:p>
            <a:pPr algn="l">
              <a:lnSpc>
                <a:spcPts val="348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50612" y="582532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25299" y="-4051643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21651" y="731290"/>
            <a:ext cx="5017980" cy="8824421"/>
            <a:chOff x="0" y="0"/>
            <a:chExt cx="558922" cy="9828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8922" cy="982897"/>
            </a:xfrm>
            <a:custGeom>
              <a:avLst/>
              <a:gdLst/>
              <a:ahLst/>
              <a:cxnLst/>
              <a:rect r="r" b="b" t="t" l="l"/>
              <a:pathLst>
                <a:path h="982897" w="558922">
                  <a:moveTo>
                    <a:pt x="0" y="0"/>
                  </a:moveTo>
                  <a:lnTo>
                    <a:pt x="558922" y="0"/>
                  </a:lnTo>
                  <a:lnTo>
                    <a:pt x="558922" y="982897"/>
                  </a:lnTo>
                  <a:lnTo>
                    <a:pt x="0" y="982897"/>
                  </a:lnTo>
                  <a:close/>
                </a:path>
              </a:pathLst>
            </a:custGeom>
            <a:blipFill>
              <a:blip r:embed="rId4"/>
              <a:stretch>
                <a:fillRect l="-40498" t="-11275" r="-1226" b="-968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70637" y="2743172"/>
            <a:ext cx="5313955" cy="1477451"/>
            <a:chOff x="0" y="0"/>
            <a:chExt cx="1399560" cy="3891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9560" cy="389123"/>
            </a:xfrm>
            <a:custGeom>
              <a:avLst/>
              <a:gdLst/>
              <a:ahLst/>
              <a:cxnLst/>
              <a:rect r="r" b="b" t="t" l="l"/>
              <a:pathLst>
                <a:path h="389123" w="1399560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399560" cy="48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670637" y="4458748"/>
            <a:ext cx="5313955" cy="1477451"/>
            <a:chOff x="0" y="0"/>
            <a:chExt cx="1399560" cy="3891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9560" cy="389123"/>
            </a:xfrm>
            <a:custGeom>
              <a:avLst/>
              <a:gdLst/>
              <a:ahLst/>
              <a:cxnLst/>
              <a:rect r="r" b="b" t="t" l="l"/>
              <a:pathLst>
                <a:path h="389123" w="1399560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399560" cy="48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70637" y="6174324"/>
            <a:ext cx="5313955" cy="1477451"/>
            <a:chOff x="0" y="0"/>
            <a:chExt cx="1399560" cy="3891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9560" cy="389123"/>
            </a:xfrm>
            <a:custGeom>
              <a:avLst/>
              <a:gdLst/>
              <a:ahLst/>
              <a:cxnLst/>
              <a:rect r="r" b="b" t="t" l="l"/>
              <a:pathLst>
                <a:path h="389123" w="1399560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399560" cy="48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95628" y="8155423"/>
            <a:ext cx="1142068" cy="1102877"/>
            <a:chOff x="0" y="0"/>
            <a:chExt cx="300791" cy="2904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0791" cy="290470"/>
            </a:xfrm>
            <a:custGeom>
              <a:avLst/>
              <a:gdLst/>
              <a:ahLst/>
              <a:cxnLst/>
              <a:rect r="r" b="b" t="t" l="l"/>
              <a:pathLst>
                <a:path h="290470" w="300791">
                  <a:moveTo>
                    <a:pt x="0" y="0"/>
                  </a:moveTo>
                  <a:lnTo>
                    <a:pt x="300791" y="0"/>
                  </a:lnTo>
                  <a:lnTo>
                    <a:pt x="300791" y="290470"/>
                  </a:lnTo>
                  <a:lnTo>
                    <a:pt x="0" y="290470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300791" cy="37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609423" y="8292343"/>
            <a:ext cx="714479" cy="829037"/>
          </a:xfrm>
          <a:custGeom>
            <a:avLst/>
            <a:gdLst/>
            <a:ahLst/>
            <a:cxnLst/>
            <a:rect r="r" b="b" t="t" l="l"/>
            <a:pathLst>
              <a:path h="829037" w="714479">
                <a:moveTo>
                  <a:pt x="0" y="0"/>
                </a:moveTo>
                <a:lnTo>
                  <a:pt x="714479" y="0"/>
                </a:lnTo>
                <a:lnTo>
                  <a:pt x="714479" y="829037"/>
                </a:lnTo>
                <a:lnTo>
                  <a:pt x="0" y="829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true" rot="5400000">
            <a:off x="16829271" y="8986832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9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9" y="0"/>
                </a:lnTo>
                <a:lnTo>
                  <a:pt x="320359" y="96282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670637" y="1028700"/>
            <a:ext cx="5313955" cy="1477451"/>
            <a:chOff x="0" y="0"/>
            <a:chExt cx="1399560" cy="3891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99560" cy="389123"/>
            </a:xfrm>
            <a:custGeom>
              <a:avLst/>
              <a:gdLst/>
              <a:ahLst/>
              <a:cxnLst/>
              <a:rect r="r" b="b" t="t" l="l"/>
              <a:pathLst>
                <a:path h="389123" w="1399560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399560" cy="48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1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701778" y="7889900"/>
            <a:ext cx="5313955" cy="1477451"/>
            <a:chOff x="0" y="0"/>
            <a:chExt cx="1399560" cy="3891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99560" cy="389123"/>
            </a:xfrm>
            <a:custGeom>
              <a:avLst/>
              <a:gdLst/>
              <a:ahLst/>
              <a:cxnLst/>
              <a:rect r="r" b="b" t="t" l="l"/>
              <a:pathLst>
                <a:path h="389123" w="1399560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399560" cy="48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1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1673187"/>
            <a:ext cx="5163228" cy="151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Ideas for Future Research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43489" y="3210537"/>
            <a:ext cx="4543404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0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B</a:t>
            </a:r>
            <a:r>
              <a:rPr lang="en-US" sz="20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uild advanced models to catch ironic or negated sentiment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96063" y="2779216"/>
            <a:ext cx="4638256" cy="44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Detect</a:t>
            </a:r>
            <a:r>
              <a:rPr lang="en-US" sz="2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Sarcasm &amp; Negation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96063" y="5005655"/>
            <a:ext cx="5119669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0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App</a:t>
            </a:r>
            <a:r>
              <a:rPr lang="en-US" sz="20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ly Vision Transformers (ViT) for meme and visual context understanding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96063" y="4619937"/>
            <a:ext cx="3759740" cy="44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Enhanc</a:t>
            </a:r>
            <a:r>
              <a:rPr lang="en-US" sz="2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 Image Sentiment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96063" y="6641535"/>
            <a:ext cx="4638256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0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Exp</a:t>
            </a:r>
            <a:r>
              <a:rPr lang="en-US" sz="20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lore sophisticated LSTM, GRU, Transformer architectures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96063" y="6291904"/>
            <a:ext cx="3759740" cy="44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Deep Learning</a:t>
            </a:r>
            <a:r>
              <a:rPr lang="en-US" sz="2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Upgrades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3346069"/>
            <a:ext cx="5366928" cy="591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As social media sentiment analysis continues to evolve, future research can expand beyond Reddit and financial news alone.</a:t>
            </a:r>
          </a:p>
          <a:p>
            <a:pPr algn="l">
              <a:lnSpc>
                <a:spcPts val="3081"/>
              </a:lnSpc>
            </a:pPr>
          </a:p>
          <a:p>
            <a:pPr algn="l">
              <a:lnSpc>
                <a:spcPts val="3081"/>
              </a:lnSpc>
            </a:pPr>
            <a:r>
              <a:rPr lang="en-US" sz="22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Enhancements such as sarcasm and negation detection, computer vision for meme sentiment, and dynamic deep learning architectures will significantly boost forecast accuracy.</a:t>
            </a:r>
          </a:p>
          <a:p>
            <a:pPr algn="l">
              <a:lnSpc>
                <a:spcPts val="3081"/>
              </a:lnSpc>
            </a:pPr>
            <a:r>
              <a:rPr lang="en-US" sz="22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Real-time integration of these systems could enable live trading signals based on emerging sentiment trends.</a:t>
            </a:r>
          </a:p>
          <a:p>
            <a:pPr algn="l">
              <a:lnSpc>
                <a:spcPts val="3081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0896063" y="1652501"/>
            <a:ext cx="4543404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0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Integrate</a:t>
            </a:r>
            <a:r>
              <a:rPr lang="en-US" sz="20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Twitter, TikTok, YouTube, and multi-news platforms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864923" y="1230860"/>
            <a:ext cx="4621971" cy="44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Expand S</a:t>
            </a:r>
            <a:r>
              <a:rPr lang="en-US" sz="2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entiment Sources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864923" y="8481675"/>
            <a:ext cx="4607116" cy="76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0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Dep</a:t>
            </a:r>
            <a:r>
              <a:rPr lang="en-US" sz="20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loy live sentiment analysis pipelines for instant decision making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64923" y="8132044"/>
            <a:ext cx="4344790" cy="44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1"/>
              </a:lnSpc>
            </a:pPr>
            <a:r>
              <a:rPr lang="en-US" sz="2299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Real-Time System Integration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39980" y="6484586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5293" y="-471089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938942" y="1028700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31398" y="2170942"/>
            <a:ext cx="12764039" cy="734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900" indent="-310950" lvl="1">
              <a:lnSpc>
                <a:spcPts val="3859"/>
              </a:lnSpc>
              <a:buFont typeface="Arial"/>
              <a:buChar char="•"/>
            </a:pPr>
            <a:r>
              <a:rPr lang="en-US" sz="288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Even though we could n</a:t>
            </a:r>
            <a:r>
              <a:rPr lang="en-US" sz="288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ot successfully predict market volatility, we believe this research can open up areas of market predictions algorithms using sentiment analysis and offers real value for understanding, explaining and monitoring modern crowd-driven market</a:t>
            </a:r>
          </a:p>
          <a:p>
            <a:pPr algn="l">
              <a:lnSpc>
                <a:spcPts val="3859"/>
              </a:lnSpc>
            </a:pPr>
          </a:p>
          <a:p>
            <a:pPr algn="l" marL="621900" indent="-310950" lvl="1">
              <a:lnSpc>
                <a:spcPts val="3859"/>
              </a:lnSpc>
              <a:buFont typeface="Arial"/>
              <a:buChar char="•"/>
            </a:pPr>
            <a:r>
              <a:rPr lang="en-US" sz="288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Regardless of our results we learned:</a:t>
            </a:r>
          </a:p>
          <a:p>
            <a:pPr algn="l" marL="1243801" indent="-414600" lvl="2">
              <a:lnSpc>
                <a:spcPts val="3859"/>
              </a:lnSpc>
              <a:buFont typeface="Arial"/>
              <a:buChar char="⚬"/>
            </a:pPr>
            <a:r>
              <a:rPr lang="en-US" sz="288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That returns are driven by randomness and rare occurring events that shift the market, making them hard to forecast.</a:t>
            </a:r>
          </a:p>
          <a:p>
            <a:pPr algn="l">
              <a:lnSpc>
                <a:spcPts val="3859"/>
              </a:lnSpc>
            </a:pPr>
          </a:p>
          <a:p>
            <a:pPr algn="l" marL="1243801" indent="-414600" lvl="2">
              <a:lnSpc>
                <a:spcPts val="3859"/>
              </a:lnSpc>
              <a:buFont typeface="Arial"/>
              <a:buChar char="⚬"/>
            </a:pPr>
            <a:r>
              <a:rPr lang="en-US" sz="288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How to implement sentiment modeling, emoji extraction, impact quantification and more.</a:t>
            </a:r>
          </a:p>
          <a:p>
            <a:pPr algn="l">
              <a:lnSpc>
                <a:spcPts val="3859"/>
              </a:lnSpc>
            </a:pPr>
          </a:p>
          <a:p>
            <a:pPr algn="l" marL="1243801" indent="-414600" lvl="2">
              <a:lnSpc>
                <a:spcPts val="3859"/>
              </a:lnSpc>
              <a:buFont typeface="Arial"/>
              <a:buChar char="⚬"/>
            </a:pPr>
            <a:r>
              <a:rPr lang="en-US" sz="288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Creating meaningful features to enhance performance</a:t>
            </a:r>
          </a:p>
          <a:p>
            <a:pPr algn="l">
              <a:lnSpc>
                <a:spcPts val="385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-496083">
            <a:off x="14902173" y="2095605"/>
            <a:ext cx="6073623" cy="6095789"/>
          </a:xfrm>
          <a:custGeom>
            <a:avLst/>
            <a:gdLst/>
            <a:ahLst/>
            <a:cxnLst/>
            <a:rect r="r" b="b" t="t" l="l"/>
            <a:pathLst>
              <a:path h="6095789" w="6073623">
                <a:moveTo>
                  <a:pt x="6073623" y="0"/>
                </a:moveTo>
                <a:lnTo>
                  <a:pt x="0" y="0"/>
                </a:lnTo>
                <a:lnTo>
                  <a:pt x="0" y="6095790"/>
                </a:lnTo>
                <a:lnTo>
                  <a:pt x="6073623" y="6095790"/>
                </a:lnTo>
                <a:lnTo>
                  <a:pt x="60736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84057" y="1106529"/>
            <a:ext cx="9738428" cy="88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5"/>
              </a:lnSpc>
            </a:pPr>
            <a:r>
              <a:rPr lang="en-US" sz="5266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7694631" y="1345602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9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9" y="0"/>
                </a:lnTo>
                <a:lnTo>
                  <a:pt x="320359" y="962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76957" y="514350"/>
            <a:ext cx="10934085" cy="9258300"/>
          </a:xfrm>
          <a:custGeom>
            <a:avLst/>
            <a:gdLst/>
            <a:ahLst/>
            <a:cxnLst/>
            <a:rect r="r" b="b" t="t" l="l"/>
            <a:pathLst>
              <a:path h="9258300" w="10934085">
                <a:moveTo>
                  <a:pt x="0" y="0"/>
                </a:moveTo>
                <a:lnTo>
                  <a:pt x="10934086" y="0"/>
                </a:lnTo>
                <a:lnTo>
                  <a:pt x="1093408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39980" y="6484586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165293" y="-471089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77476" y="2903880"/>
            <a:ext cx="8733048" cy="425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6"/>
              </a:lnSpc>
            </a:pPr>
            <a:r>
              <a:rPr lang="en-US" b="true" sz="13997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</a:t>
            </a:r>
          </a:p>
          <a:p>
            <a:pPr algn="ctr">
              <a:lnSpc>
                <a:spcPts val="14976"/>
              </a:lnSpc>
            </a:pPr>
            <a:r>
              <a:rPr lang="en-US" b="true" sz="13997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YOU.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850612" y="582532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25299" y="-4051643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10935174" cy="10287000"/>
            <a:chOff x="0" y="0"/>
            <a:chExt cx="1270608" cy="1195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0608" cy="1195294"/>
            </a:xfrm>
            <a:custGeom>
              <a:avLst/>
              <a:gdLst/>
              <a:ahLst/>
              <a:cxnLst/>
              <a:rect r="r" b="b" t="t" l="l"/>
              <a:pathLst>
                <a:path h="1195294" w="1270608">
                  <a:moveTo>
                    <a:pt x="203200" y="0"/>
                  </a:moveTo>
                  <a:lnTo>
                    <a:pt x="1270608" y="0"/>
                  </a:lnTo>
                  <a:lnTo>
                    <a:pt x="1067408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20598" t="0" r="-2059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9696" y="9258300"/>
            <a:ext cx="6693556" cy="2227428"/>
          </a:xfrm>
          <a:custGeom>
            <a:avLst/>
            <a:gdLst/>
            <a:ahLst/>
            <a:cxnLst/>
            <a:rect r="r" b="b" t="t" l="l"/>
            <a:pathLst>
              <a:path h="2227428" w="6693556">
                <a:moveTo>
                  <a:pt x="0" y="0"/>
                </a:moveTo>
                <a:lnTo>
                  <a:pt x="6693556" y="0"/>
                </a:lnTo>
                <a:lnTo>
                  <a:pt x="6693556" y="2227428"/>
                </a:lnTo>
                <a:lnTo>
                  <a:pt x="0" y="2227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227957" y="6507158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4" y="0"/>
                </a:lnTo>
                <a:lnTo>
                  <a:pt x="8513314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10635" y="1112679"/>
            <a:ext cx="4257661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What are the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0635" y="1871504"/>
            <a:ext cx="5187592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Objectives?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640632"/>
            <a:ext cx="7746054" cy="5599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077" indent="-353039" lvl="1">
              <a:lnSpc>
                <a:spcPts val="4382"/>
              </a:lnSpc>
              <a:buFont typeface="Arial"/>
              <a:buChar char="•"/>
            </a:pPr>
            <a:r>
              <a:rPr lang="en-US" sz="327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Predict NVIDIA (NVDA) stock price movements by analyzing social media (r/Wallstreetbets) sentiment</a:t>
            </a:r>
          </a:p>
          <a:p>
            <a:pPr algn="l">
              <a:lnSpc>
                <a:spcPts val="4382"/>
              </a:lnSpc>
            </a:pPr>
          </a:p>
          <a:p>
            <a:pPr algn="l" marL="706077" indent="-353039" lvl="1">
              <a:lnSpc>
                <a:spcPts val="4382"/>
              </a:lnSpc>
              <a:buFont typeface="Arial"/>
              <a:buChar char="•"/>
            </a:pPr>
            <a:r>
              <a:rPr lang="en-US" sz="327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Blend textual sentiment with structured financial data</a:t>
            </a:r>
          </a:p>
          <a:p>
            <a:pPr algn="l">
              <a:lnSpc>
                <a:spcPts val="4382"/>
              </a:lnSpc>
            </a:pPr>
          </a:p>
          <a:p>
            <a:pPr algn="l" marL="706077" indent="-353039" lvl="1">
              <a:lnSpc>
                <a:spcPts val="4382"/>
              </a:lnSpc>
              <a:buFont typeface="Arial"/>
              <a:buChar char="•"/>
            </a:pPr>
            <a:r>
              <a:rPr lang="en-US" sz="327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Explore the correlation between public sentiment shifts and volatility</a:t>
            </a:r>
          </a:p>
          <a:p>
            <a:pPr algn="l">
              <a:lnSpc>
                <a:spcPts val="438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1534" y="5720752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4" y="0"/>
                </a:lnTo>
                <a:lnTo>
                  <a:pt x="8513314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91174" y="0"/>
            <a:ext cx="10935174" cy="10287000"/>
            <a:chOff x="0" y="0"/>
            <a:chExt cx="1270608" cy="11952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0608" cy="1195294"/>
            </a:xfrm>
            <a:custGeom>
              <a:avLst/>
              <a:gdLst/>
              <a:ahLst/>
              <a:cxnLst/>
              <a:rect r="r" b="b" t="t" l="l"/>
              <a:pathLst>
                <a:path h="1195294" w="1270608">
                  <a:moveTo>
                    <a:pt x="203200" y="0"/>
                  </a:moveTo>
                  <a:lnTo>
                    <a:pt x="1270608" y="0"/>
                  </a:lnTo>
                  <a:lnTo>
                    <a:pt x="1067408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0" t="-30495" r="-9693" b="-4452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6938942" y="1028700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9058" y="-1198728"/>
            <a:ext cx="6693556" cy="2227428"/>
          </a:xfrm>
          <a:custGeom>
            <a:avLst/>
            <a:gdLst/>
            <a:ahLst/>
            <a:cxnLst/>
            <a:rect r="r" b="b" t="t" l="l"/>
            <a:pathLst>
              <a:path h="2227428" w="6693556">
                <a:moveTo>
                  <a:pt x="0" y="0"/>
                </a:moveTo>
                <a:lnTo>
                  <a:pt x="6693556" y="0"/>
                </a:lnTo>
                <a:lnTo>
                  <a:pt x="6693556" y="2227428"/>
                </a:lnTo>
                <a:lnTo>
                  <a:pt x="0" y="22274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61052" y="193675"/>
            <a:ext cx="5187592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0330" y="1473126"/>
            <a:ext cx="7259791" cy="836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694" indent="-353347" lvl="1">
              <a:lnSpc>
                <a:spcPts val="4386"/>
              </a:lnSpc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Collect data (Kaggle and yfinance)</a:t>
            </a:r>
          </a:p>
          <a:p>
            <a:pPr algn="l">
              <a:lnSpc>
                <a:spcPts val="4386"/>
              </a:lnSpc>
            </a:pPr>
          </a:p>
          <a:p>
            <a:pPr algn="l" marL="706694" indent="-353347" lvl="1">
              <a:lnSpc>
                <a:spcPts val="4386"/>
              </a:lnSpc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Preprocess the text (cleaning, emoji, filtering )</a:t>
            </a:r>
          </a:p>
          <a:p>
            <a:pPr algn="l">
              <a:lnSpc>
                <a:spcPts val="4386"/>
              </a:lnSpc>
            </a:pPr>
          </a:p>
          <a:p>
            <a:pPr algn="l" marL="706694" indent="-353347" lvl="1">
              <a:lnSpc>
                <a:spcPts val="4386"/>
              </a:lnSpc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Apply sentiment analysis and detected emoji/’hype’ terms (e.g., 🚀, “to the moon”).</a:t>
            </a:r>
          </a:p>
          <a:p>
            <a:pPr algn="l">
              <a:lnSpc>
                <a:spcPts val="4386"/>
              </a:lnSpc>
            </a:pPr>
          </a:p>
          <a:p>
            <a:pPr algn="l" marL="706694" indent="-353347" lvl="1">
              <a:lnSpc>
                <a:spcPts val="4386"/>
              </a:lnSpc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Virality and impact modeling</a:t>
            </a:r>
          </a:p>
          <a:p>
            <a:pPr algn="l">
              <a:lnSpc>
                <a:spcPts val="4386"/>
              </a:lnSpc>
            </a:pPr>
          </a:p>
          <a:p>
            <a:pPr algn="l" marL="706694" indent="-353347" lvl="1">
              <a:lnSpc>
                <a:spcPts val="4386"/>
              </a:lnSpc>
              <a:buFont typeface="Arial"/>
              <a:buChar char="•"/>
            </a:pPr>
            <a:r>
              <a:rPr lang="en-US" sz="3273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Next day price prediction modeling using LSTM</a:t>
            </a:r>
          </a:p>
          <a:p>
            <a:pPr algn="l">
              <a:lnSpc>
                <a:spcPts val="438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50612" y="582532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25299" y="-4051643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8532" y="1787525"/>
            <a:ext cx="7490653" cy="3547747"/>
            <a:chOff x="0" y="0"/>
            <a:chExt cx="1160498" cy="5496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0498" cy="549639"/>
            </a:xfrm>
            <a:custGeom>
              <a:avLst/>
              <a:gdLst/>
              <a:ahLst/>
              <a:cxnLst/>
              <a:rect r="r" b="b" t="t" l="l"/>
              <a:pathLst>
                <a:path h="549639" w="1160498">
                  <a:moveTo>
                    <a:pt x="0" y="0"/>
                  </a:moveTo>
                  <a:lnTo>
                    <a:pt x="1160498" y="0"/>
                  </a:lnTo>
                  <a:lnTo>
                    <a:pt x="1160498" y="549639"/>
                  </a:lnTo>
                  <a:lnTo>
                    <a:pt x="0" y="549639"/>
                  </a:lnTo>
                  <a:close/>
                </a:path>
              </a:pathLst>
            </a:custGeom>
            <a:blipFill>
              <a:blip r:embed="rId4"/>
              <a:stretch>
                <a:fillRect l="0" t="-10498" r="0" b="-10063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8532" y="5713088"/>
            <a:ext cx="7490653" cy="4162103"/>
            <a:chOff x="0" y="0"/>
            <a:chExt cx="1160498" cy="644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0498" cy="644819"/>
            </a:xfrm>
            <a:custGeom>
              <a:avLst/>
              <a:gdLst/>
              <a:ahLst/>
              <a:cxnLst/>
              <a:rect r="r" b="b" t="t" l="l"/>
              <a:pathLst>
                <a:path h="644819" w="1160498">
                  <a:moveTo>
                    <a:pt x="0" y="0"/>
                  </a:moveTo>
                  <a:lnTo>
                    <a:pt x="1160498" y="0"/>
                  </a:lnTo>
                  <a:lnTo>
                    <a:pt x="1160498" y="644819"/>
                  </a:lnTo>
                  <a:lnTo>
                    <a:pt x="0" y="644819"/>
                  </a:lnTo>
                  <a:close/>
                </a:path>
              </a:pathLst>
            </a:custGeom>
            <a:blipFill>
              <a:blip r:embed="rId5"/>
              <a:stretch>
                <a:fillRect l="0" t="-8402" r="0" b="-7157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20633" y="4837522"/>
            <a:ext cx="1142068" cy="1102877"/>
            <a:chOff x="0" y="0"/>
            <a:chExt cx="300791" cy="2904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0791" cy="290470"/>
            </a:xfrm>
            <a:custGeom>
              <a:avLst/>
              <a:gdLst/>
              <a:ahLst/>
              <a:cxnLst/>
              <a:rect r="r" b="b" t="t" l="l"/>
              <a:pathLst>
                <a:path h="290470" w="300791">
                  <a:moveTo>
                    <a:pt x="0" y="0"/>
                  </a:moveTo>
                  <a:lnTo>
                    <a:pt x="300791" y="0"/>
                  </a:lnTo>
                  <a:lnTo>
                    <a:pt x="300791" y="290470"/>
                  </a:lnTo>
                  <a:lnTo>
                    <a:pt x="0" y="290470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300791" cy="37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706323" y="5143500"/>
            <a:ext cx="770689" cy="569588"/>
          </a:xfrm>
          <a:custGeom>
            <a:avLst/>
            <a:gdLst/>
            <a:ahLst/>
            <a:cxnLst/>
            <a:rect r="r" b="b" t="t" l="l"/>
            <a:pathLst>
              <a:path h="569588" w="770689">
                <a:moveTo>
                  <a:pt x="0" y="0"/>
                </a:moveTo>
                <a:lnTo>
                  <a:pt x="770689" y="0"/>
                </a:lnTo>
                <a:lnTo>
                  <a:pt x="770689" y="569588"/>
                </a:lnTo>
                <a:lnTo>
                  <a:pt x="0" y="569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89073" y="193675"/>
            <a:ext cx="4909853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Key Findings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07204" y="952500"/>
            <a:ext cx="7473592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Sentiment Trends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1811151"/>
            <a:ext cx="5913984" cy="62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7"/>
              </a:lnSpc>
            </a:pPr>
            <a:r>
              <a:rPr lang="en-US" sz="3199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Early Sentiment Signals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2478155"/>
            <a:ext cx="9144000" cy="309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Sentiment analysis captured major volatility peaks such as the DeepSeek crisis and AI sector rallies.</a:t>
            </a:r>
          </a:p>
          <a:p>
            <a:pPr algn="l">
              <a:lnSpc>
                <a:spcPts val="4019"/>
              </a:lnSpc>
            </a:pPr>
            <a:r>
              <a:rPr lang="en-US" sz="29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Reddit and Twitter sentiment shifted sharply before technical indicators like MACD or RSI signaled any trend changes.</a:t>
            </a:r>
          </a:p>
          <a:p>
            <a:pPr algn="l">
              <a:lnSpc>
                <a:spcPts val="401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5192397"/>
            <a:ext cx="5913984" cy="62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7"/>
              </a:lnSpc>
            </a:pPr>
            <a:r>
              <a:rPr lang="en-US" sz="3199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Temporal Advantage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53299" y="5859402"/>
            <a:ext cx="9144000" cy="388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27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Retail sentiment led stock price movements by 18 to 42 hours across platforms.</a:t>
            </a:r>
          </a:p>
          <a:p>
            <a:pPr algn="l">
              <a:lnSpc>
                <a:spcPts val="3751"/>
              </a:lnSpc>
            </a:pPr>
          </a:p>
          <a:p>
            <a:pPr algn="l">
              <a:lnSpc>
                <a:spcPts val="3751"/>
              </a:lnSpc>
            </a:pPr>
            <a:r>
              <a:rPr lang="en-US" sz="27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Meme-driven sentiment surges amplified market reactions, proving that sentiment-based insights can forecast short-term stock price dynamics more effectively than traditional methods.</a:t>
            </a:r>
          </a:p>
          <a:p>
            <a:pPr algn="l">
              <a:lnSpc>
                <a:spcPts val="375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944975" y="124978"/>
            <a:ext cx="4398050" cy="5018522"/>
          </a:xfrm>
          <a:custGeom>
            <a:avLst/>
            <a:gdLst/>
            <a:ahLst/>
            <a:cxnLst/>
            <a:rect r="r" b="b" t="t" l="l"/>
            <a:pathLst>
              <a:path h="5018522" w="4398050">
                <a:moveTo>
                  <a:pt x="4398050" y="0"/>
                </a:moveTo>
                <a:lnTo>
                  <a:pt x="0" y="0"/>
                </a:lnTo>
                <a:lnTo>
                  <a:pt x="0" y="5018522"/>
                </a:lnTo>
                <a:lnTo>
                  <a:pt x="4398050" y="5018522"/>
                </a:lnTo>
                <a:lnTo>
                  <a:pt x="4398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686">
            <a:off x="1133956" y="1040305"/>
            <a:ext cx="4595688" cy="3943936"/>
          </a:xfrm>
          <a:custGeom>
            <a:avLst/>
            <a:gdLst/>
            <a:ahLst/>
            <a:cxnLst/>
            <a:rect r="r" b="b" t="t" l="l"/>
            <a:pathLst>
              <a:path h="3943936" w="4595688">
                <a:moveTo>
                  <a:pt x="0" y="0"/>
                </a:moveTo>
                <a:lnTo>
                  <a:pt x="4595689" y="0"/>
                </a:lnTo>
                <a:lnTo>
                  <a:pt x="4595689" y="3943936"/>
                </a:lnTo>
                <a:lnTo>
                  <a:pt x="0" y="3943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9389">
            <a:off x="12989842" y="849470"/>
            <a:ext cx="3306803" cy="4114800"/>
          </a:xfrm>
          <a:custGeom>
            <a:avLst/>
            <a:gdLst/>
            <a:ahLst/>
            <a:cxnLst/>
            <a:rect r="r" b="b" t="t" l="l"/>
            <a:pathLst>
              <a:path h="4114800" w="3306803">
                <a:moveTo>
                  <a:pt x="0" y="0"/>
                </a:moveTo>
                <a:lnTo>
                  <a:pt x="3306803" y="0"/>
                </a:lnTo>
                <a:lnTo>
                  <a:pt x="33068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1158" y="5352141"/>
            <a:ext cx="8930405" cy="362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399"/>
              </a:lnSpc>
              <a:spcBef>
                <a:spcPct val="0"/>
              </a:spcBef>
            </a:pPr>
            <a:r>
              <a:rPr lang="en-US" sz="13052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Data </a:t>
            </a:r>
            <a:r>
              <a:rPr lang="en-US" sz="13052" strike="noStrike" u="none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Sources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98108" y="4962525"/>
            <a:ext cx="8584814" cy="264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</a:t>
            </a:r>
            <a:r>
              <a:rPr lang="en-US" sz="3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eddit WallStreetBets:</a:t>
            </a:r>
          </a:p>
          <a:p>
            <a:pPr algn="l" marL="777235" indent="-388618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Posts from 2021-2025 via Kaggle (combined dataset)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850612" y="582532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31343" y="-2687984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4" y="0"/>
                </a:lnTo>
                <a:lnTo>
                  <a:pt x="8513314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4273" y="6946702"/>
            <a:ext cx="5025419" cy="5025419"/>
          </a:xfrm>
          <a:custGeom>
            <a:avLst/>
            <a:gdLst/>
            <a:ahLst/>
            <a:cxnLst/>
            <a:rect r="r" b="b" t="t" l="l"/>
            <a:pathLst>
              <a:path h="5025419" w="5025419">
                <a:moveTo>
                  <a:pt x="0" y="0"/>
                </a:moveTo>
                <a:lnTo>
                  <a:pt x="5025419" y="0"/>
                </a:lnTo>
                <a:lnTo>
                  <a:pt x="5025419" y="5025418"/>
                </a:lnTo>
                <a:lnTo>
                  <a:pt x="0" y="5025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598108" y="7423786"/>
            <a:ext cx="8584814" cy="264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F</a:t>
            </a:r>
            <a:r>
              <a:rPr lang="en-US" sz="3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inancial Data:</a:t>
            </a:r>
          </a:p>
          <a:p>
            <a:pPr algn="l" marL="777235" indent="-388618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Yahoo Finance (yfinance)</a:t>
            </a:r>
          </a:p>
          <a:p>
            <a:pPr algn="l" marL="777235" indent="-388618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VIX Volatility Index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50612" y="582532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25299" y="-4051643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21651" y="731290"/>
            <a:ext cx="5017980" cy="8824421"/>
            <a:chOff x="0" y="0"/>
            <a:chExt cx="558922" cy="9828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8922" cy="982897"/>
            </a:xfrm>
            <a:custGeom>
              <a:avLst/>
              <a:gdLst/>
              <a:ahLst/>
              <a:cxnLst/>
              <a:rect r="r" b="b" t="t" l="l"/>
              <a:pathLst>
                <a:path h="982897" w="558922">
                  <a:moveTo>
                    <a:pt x="0" y="0"/>
                  </a:moveTo>
                  <a:lnTo>
                    <a:pt x="558922" y="0"/>
                  </a:lnTo>
                  <a:lnTo>
                    <a:pt x="558922" y="982897"/>
                  </a:lnTo>
                  <a:lnTo>
                    <a:pt x="0" y="982897"/>
                  </a:lnTo>
                  <a:close/>
                </a:path>
              </a:pathLst>
            </a:custGeom>
            <a:blipFill>
              <a:blip r:embed="rId4"/>
              <a:stretch>
                <a:fillRect l="-43240" t="-21565" r="-33676" b="-2943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40094" y="1488496"/>
            <a:ext cx="5313955" cy="1477451"/>
            <a:chOff x="0" y="0"/>
            <a:chExt cx="1399560" cy="3891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9560" cy="389123"/>
            </a:xfrm>
            <a:custGeom>
              <a:avLst/>
              <a:gdLst/>
              <a:ahLst/>
              <a:cxnLst/>
              <a:rect r="r" b="b" t="t" l="l"/>
              <a:pathLst>
                <a:path h="389123" w="1399560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399560" cy="474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40094" y="3468685"/>
            <a:ext cx="5313955" cy="1477451"/>
            <a:chOff x="0" y="0"/>
            <a:chExt cx="1399560" cy="3891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9560" cy="389123"/>
            </a:xfrm>
            <a:custGeom>
              <a:avLst/>
              <a:gdLst/>
              <a:ahLst/>
              <a:cxnLst/>
              <a:rect r="r" b="b" t="t" l="l"/>
              <a:pathLst>
                <a:path h="389123" w="1399560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399560" cy="474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40094" y="5448874"/>
            <a:ext cx="5313955" cy="1477451"/>
            <a:chOff x="0" y="0"/>
            <a:chExt cx="1399560" cy="3891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9560" cy="389123"/>
            </a:xfrm>
            <a:custGeom>
              <a:avLst/>
              <a:gdLst/>
              <a:ahLst/>
              <a:cxnLst/>
              <a:rect r="r" b="b" t="t" l="l"/>
              <a:pathLst>
                <a:path h="389123" w="1399560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399560" cy="474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50617" y="4592062"/>
            <a:ext cx="1142068" cy="1102877"/>
            <a:chOff x="0" y="0"/>
            <a:chExt cx="300791" cy="2904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0791" cy="290470"/>
            </a:xfrm>
            <a:custGeom>
              <a:avLst/>
              <a:gdLst/>
              <a:ahLst/>
              <a:cxnLst/>
              <a:rect r="r" b="b" t="t" l="l"/>
              <a:pathLst>
                <a:path h="290470" w="300791">
                  <a:moveTo>
                    <a:pt x="0" y="0"/>
                  </a:moveTo>
                  <a:lnTo>
                    <a:pt x="300791" y="0"/>
                  </a:lnTo>
                  <a:lnTo>
                    <a:pt x="300791" y="290470"/>
                  </a:lnTo>
                  <a:lnTo>
                    <a:pt x="0" y="290470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300791" cy="37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764411" y="4728981"/>
            <a:ext cx="714479" cy="829037"/>
          </a:xfrm>
          <a:custGeom>
            <a:avLst/>
            <a:gdLst/>
            <a:ahLst/>
            <a:cxnLst/>
            <a:rect r="r" b="b" t="t" l="l"/>
            <a:pathLst>
              <a:path h="829037" w="714479">
                <a:moveTo>
                  <a:pt x="0" y="0"/>
                </a:moveTo>
                <a:lnTo>
                  <a:pt x="714479" y="0"/>
                </a:lnTo>
                <a:lnTo>
                  <a:pt x="714479" y="829038"/>
                </a:lnTo>
                <a:lnTo>
                  <a:pt x="0" y="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440094" y="7431150"/>
            <a:ext cx="5313955" cy="1477451"/>
            <a:chOff x="0" y="0"/>
            <a:chExt cx="1399560" cy="3891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99560" cy="389123"/>
            </a:xfrm>
            <a:custGeom>
              <a:avLst/>
              <a:gdLst/>
              <a:ahLst/>
              <a:cxnLst/>
              <a:rect r="r" b="b" t="t" l="l"/>
              <a:pathLst>
                <a:path h="389123" w="1399560">
                  <a:moveTo>
                    <a:pt x="0" y="0"/>
                  </a:moveTo>
                  <a:lnTo>
                    <a:pt x="1399560" y="0"/>
                  </a:lnTo>
                  <a:lnTo>
                    <a:pt x="1399560" y="389123"/>
                  </a:lnTo>
                  <a:lnTo>
                    <a:pt x="0" y="389123"/>
                  </a:lnTo>
                  <a:close/>
                </a:path>
              </a:pathLst>
            </a:custGeom>
            <a:solidFill>
              <a:srgbClr val="E8504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399560" cy="474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1948842"/>
            <a:ext cx="5057695" cy="151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Preprocessing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29232" y="1643881"/>
            <a:ext cx="4543404" cy="10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Combi</a:t>
            </a: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ned multi-year r/WallStreetBets datasets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29232" y="3547176"/>
            <a:ext cx="4543404" cy="10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Filt</a:t>
            </a: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er posts with ticker mentions (NVDA)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729232" y="5447669"/>
            <a:ext cx="3252237" cy="1026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lean and fix columns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876257"/>
            <a:ext cx="5521917" cy="467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9"/>
              </a:lnSpc>
            </a:pPr>
            <a:r>
              <a:rPr lang="en-US" sz="2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To ensure high-quality sentiment inputs, we first aggregated multi-year Reddit datasets focused on finance discussions.</a:t>
            </a:r>
          </a:p>
          <a:p>
            <a:pPr algn="l">
              <a:lnSpc>
                <a:spcPts val="3349"/>
              </a:lnSpc>
            </a:pPr>
          </a:p>
          <a:p>
            <a:pPr algn="l">
              <a:lnSpc>
                <a:spcPts val="3349"/>
              </a:lnSpc>
            </a:pPr>
            <a:r>
              <a:rPr lang="en-US" sz="2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Rigorous cleaning steps were applied to correct formatting errors, standardize timestamps, and remove duplicate entries, resulting in a robust dataset ready for sentiment scoring and modeling.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29232" y="7668070"/>
            <a:ext cx="3252237" cy="55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Rem</a:t>
            </a:r>
            <a:r>
              <a:rPr lang="en-US" sz="27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ove duplicates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50612" y="582532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25299" y="-4051643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62524" y="1528022"/>
            <a:ext cx="7228454" cy="7230957"/>
            <a:chOff x="0" y="0"/>
            <a:chExt cx="1119877" cy="11202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9877" cy="1120264"/>
            </a:xfrm>
            <a:custGeom>
              <a:avLst/>
              <a:gdLst/>
              <a:ahLst/>
              <a:cxnLst/>
              <a:rect r="r" b="b" t="t" l="l"/>
              <a:pathLst>
                <a:path h="1120264" w="1119877">
                  <a:moveTo>
                    <a:pt x="0" y="0"/>
                  </a:moveTo>
                  <a:lnTo>
                    <a:pt x="1119877" y="0"/>
                  </a:lnTo>
                  <a:lnTo>
                    <a:pt x="1119877" y="1120264"/>
                  </a:lnTo>
                  <a:lnTo>
                    <a:pt x="0" y="1120264"/>
                  </a:lnTo>
                  <a:close/>
                </a:path>
              </a:pathLst>
            </a:custGeom>
            <a:blipFill>
              <a:blip r:embed="rId4"/>
              <a:stretch>
                <a:fillRect l="-17" t="0" r="-1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5400000">
            <a:off x="1349934" y="707466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5400000">
            <a:off x="16617708" y="858736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6"/>
                </a:moveTo>
                <a:lnTo>
                  <a:pt x="0" y="962826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84284" y="1954957"/>
            <a:ext cx="5549098" cy="64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39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84284" y="2609452"/>
            <a:ext cx="6512190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Sentiment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84284" y="3922142"/>
            <a:ext cx="2153835" cy="54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Tools: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84284" y="4442080"/>
            <a:ext cx="5913984" cy="235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5" indent="-291463" lvl="1">
              <a:lnSpc>
                <a:spcPts val="3617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VADER for sentiment scores </a:t>
            </a:r>
          </a:p>
          <a:p>
            <a:pPr algn="l" marL="582925" indent="-291463" lvl="1">
              <a:lnSpc>
                <a:spcPts val="3617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Counting the custom “hype” scoring for the emojis and phrases </a:t>
            </a:r>
          </a:p>
          <a:p>
            <a:pPr algn="l">
              <a:lnSpc>
                <a:spcPts val="361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784284" y="6651159"/>
            <a:ext cx="2153835" cy="54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899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steps: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84284" y="7333865"/>
            <a:ext cx="5913984" cy="189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5" indent="-291463" lvl="1">
              <a:lnSpc>
                <a:spcPts val="3617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Weighted combination of our VADER sentiment and hype detection gives us our hybrid sentiment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39980" y="6484586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5293" y="-471089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3"/>
                </a:lnTo>
                <a:lnTo>
                  <a:pt x="0" y="8513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95474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0" y="0"/>
                </a:moveTo>
                <a:lnTo>
                  <a:pt x="320358" y="0"/>
                </a:lnTo>
                <a:lnTo>
                  <a:pt x="320358" y="962826"/>
                </a:lnTo>
                <a:lnTo>
                  <a:pt x="0" y="962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974341" y="649287"/>
            <a:ext cx="320358" cy="962826"/>
          </a:xfrm>
          <a:custGeom>
            <a:avLst/>
            <a:gdLst/>
            <a:ahLst/>
            <a:cxnLst/>
            <a:rect r="r" b="b" t="t" l="l"/>
            <a:pathLst>
              <a:path h="962826" w="320358">
                <a:moveTo>
                  <a:pt x="320358" y="962827"/>
                </a:moveTo>
                <a:lnTo>
                  <a:pt x="0" y="962827"/>
                </a:lnTo>
                <a:lnTo>
                  <a:pt x="0" y="0"/>
                </a:lnTo>
                <a:lnTo>
                  <a:pt x="320358" y="0"/>
                </a:lnTo>
                <a:lnTo>
                  <a:pt x="320358" y="96282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84532" y="1054501"/>
            <a:ext cx="9092993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Virality and Impact Scoring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9395" y="3155305"/>
            <a:ext cx="2919390" cy="61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253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Definition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97604"/>
            <a:ext cx="5186535" cy="308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98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Virality captures popularity = Upvotes + Comments</a:t>
            </a:r>
          </a:p>
          <a:p>
            <a:pPr algn="ctr">
              <a:lnSpc>
                <a:spcPts val="3995"/>
              </a:lnSpc>
            </a:pPr>
          </a:p>
          <a:p>
            <a:pPr algn="ctr">
              <a:lnSpc>
                <a:spcPts val="3995"/>
              </a:lnSpc>
            </a:pPr>
            <a:r>
              <a:rPr lang="en-US" sz="298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Impact = Hybrid Sentiment × Virality</a:t>
            </a:r>
          </a:p>
          <a:p>
            <a:pPr algn="ctr">
              <a:lnSpc>
                <a:spcPts val="399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671333" y="3155305"/>
            <a:ext cx="2919390" cy="61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253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Mechanism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50844" y="3897604"/>
            <a:ext cx="5186535" cy="409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98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Posts with high engagement (upvotes, comments) have more influence</a:t>
            </a:r>
          </a:p>
          <a:p>
            <a:pPr algn="ctr">
              <a:lnSpc>
                <a:spcPts val="3995"/>
              </a:lnSpc>
            </a:pPr>
          </a:p>
          <a:p>
            <a:pPr algn="ctr">
              <a:lnSpc>
                <a:spcPts val="3995"/>
              </a:lnSpc>
            </a:pPr>
            <a:r>
              <a:rPr lang="en-US" sz="298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Impact score scales sentiment by actual social attention</a:t>
            </a:r>
          </a:p>
          <a:p>
            <a:pPr algn="ctr">
              <a:lnSpc>
                <a:spcPts val="399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193460" y="3155305"/>
            <a:ext cx="3780881" cy="61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253" b="true">
                <a:solidFill>
                  <a:srgbClr val="E85041"/>
                </a:solidFill>
                <a:latin typeface="Agrandir Bold"/>
                <a:ea typeface="Agrandir Bold"/>
                <a:cs typeface="Agrandir Bold"/>
                <a:sym typeface="Agrandir Bold"/>
              </a:rPr>
              <a:t>Why It Matters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08164" y="3897604"/>
            <a:ext cx="5186535" cy="4604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98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Measures not just what people say</a:t>
            </a:r>
          </a:p>
          <a:p>
            <a:pPr algn="ctr">
              <a:lnSpc>
                <a:spcPts val="3995"/>
              </a:lnSpc>
            </a:pPr>
          </a:p>
          <a:p>
            <a:pPr algn="ctr">
              <a:lnSpc>
                <a:spcPts val="3995"/>
              </a:lnSpc>
            </a:pPr>
            <a:r>
              <a:rPr lang="en-US" sz="298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Also measures how much people care</a:t>
            </a:r>
          </a:p>
          <a:p>
            <a:pPr algn="ctr">
              <a:lnSpc>
                <a:spcPts val="3995"/>
              </a:lnSpc>
            </a:pPr>
          </a:p>
          <a:p>
            <a:pPr algn="ctr">
              <a:lnSpc>
                <a:spcPts val="3995"/>
              </a:lnSpc>
            </a:pPr>
            <a:r>
              <a:rPr lang="en-US" sz="298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Prioritizes emotionally charged viral posts</a:t>
            </a:r>
          </a:p>
          <a:p>
            <a:pPr algn="ctr">
              <a:lnSpc>
                <a:spcPts val="399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036572" cy="2050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82742" cy="31873196"/>
            </a:xfrm>
            <a:custGeom>
              <a:avLst/>
              <a:gdLst/>
              <a:ahLst/>
              <a:cxnLst/>
              <a:rect r="r" b="b" t="t" l="l"/>
              <a:pathLst>
                <a:path h="31873196" w="56682742">
                  <a:moveTo>
                    <a:pt x="2914832" y="814060"/>
                  </a:moveTo>
                  <a:cubicBezTo>
                    <a:pt x="2914832" y="1263541"/>
                    <a:pt x="2262124" y="1628120"/>
                    <a:pt x="1457416" y="1628120"/>
                  </a:cubicBezTo>
                  <a:cubicBezTo>
                    <a:pt x="652708" y="1628120"/>
                    <a:pt x="0" y="1263541"/>
                    <a:pt x="0" y="814060"/>
                  </a:cubicBezTo>
                  <a:cubicBezTo>
                    <a:pt x="0" y="364579"/>
                    <a:pt x="652708" y="0"/>
                    <a:pt x="1457416" y="0"/>
                  </a:cubicBezTo>
                  <a:cubicBezTo>
                    <a:pt x="2262124" y="0"/>
                    <a:pt x="2914832" y="364579"/>
                    <a:pt x="2914832" y="814060"/>
                  </a:cubicBezTo>
                  <a:close/>
                  <a:moveTo>
                    <a:pt x="19380053" y="0"/>
                  </a:moveTo>
                  <a:cubicBezTo>
                    <a:pt x="18575345" y="0"/>
                    <a:pt x="17922638" y="364579"/>
                    <a:pt x="17922638" y="814060"/>
                  </a:cubicBezTo>
                  <a:cubicBezTo>
                    <a:pt x="17922638" y="1263541"/>
                    <a:pt x="18575345" y="1628120"/>
                    <a:pt x="19380053" y="1628120"/>
                  </a:cubicBezTo>
                  <a:cubicBezTo>
                    <a:pt x="20184760" y="1628120"/>
                    <a:pt x="20837468" y="1263541"/>
                    <a:pt x="20837468" y="814060"/>
                  </a:cubicBezTo>
                  <a:cubicBezTo>
                    <a:pt x="20837469" y="364579"/>
                    <a:pt x="20184762" y="0"/>
                    <a:pt x="19380053" y="0"/>
                  </a:cubicBezTo>
                  <a:close/>
                  <a:moveTo>
                    <a:pt x="37302691" y="0"/>
                  </a:moveTo>
                  <a:cubicBezTo>
                    <a:pt x="36497983" y="0"/>
                    <a:pt x="35845276" y="364579"/>
                    <a:pt x="35845276" y="814060"/>
                  </a:cubicBezTo>
                  <a:cubicBezTo>
                    <a:pt x="35845276" y="1263541"/>
                    <a:pt x="36497983" y="1628120"/>
                    <a:pt x="37302691" y="1628120"/>
                  </a:cubicBezTo>
                  <a:cubicBezTo>
                    <a:pt x="38107401" y="1628120"/>
                    <a:pt x="38760109" y="1263541"/>
                    <a:pt x="38760109" y="814060"/>
                  </a:cubicBezTo>
                  <a:cubicBezTo>
                    <a:pt x="38760105" y="364579"/>
                    <a:pt x="38107398" y="0"/>
                    <a:pt x="37302691" y="0"/>
                  </a:cubicBezTo>
                  <a:close/>
                  <a:moveTo>
                    <a:pt x="55225330" y="1628120"/>
                  </a:moveTo>
                  <a:cubicBezTo>
                    <a:pt x="56030037" y="1628120"/>
                    <a:pt x="56682742" y="1263541"/>
                    <a:pt x="56682742" y="814060"/>
                  </a:cubicBezTo>
                  <a:cubicBezTo>
                    <a:pt x="56682742" y="364579"/>
                    <a:pt x="56030037" y="0"/>
                    <a:pt x="55225330" y="0"/>
                  </a:cubicBezTo>
                  <a:cubicBezTo>
                    <a:pt x="54420616" y="0"/>
                    <a:pt x="53767912" y="364579"/>
                    <a:pt x="53767912" y="814060"/>
                  </a:cubicBezTo>
                  <a:cubicBezTo>
                    <a:pt x="53767912" y="1263541"/>
                    <a:pt x="54420622" y="1628120"/>
                    <a:pt x="55225330" y="1628120"/>
                  </a:cubicBezTo>
                  <a:close/>
                  <a:moveTo>
                    <a:pt x="1457416" y="10080859"/>
                  </a:moveTo>
                  <a:cubicBezTo>
                    <a:pt x="652708" y="10080859"/>
                    <a:pt x="0" y="10445438"/>
                    <a:pt x="0" y="10894919"/>
                  </a:cubicBezTo>
                  <a:cubicBezTo>
                    <a:pt x="0" y="11344401"/>
                    <a:pt x="652708" y="11708979"/>
                    <a:pt x="1457416" y="11708979"/>
                  </a:cubicBezTo>
                  <a:cubicBezTo>
                    <a:pt x="2262124" y="11708979"/>
                    <a:pt x="2914832" y="11344401"/>
                    <a:pt x="2914832" y="10894919"/>
                  </a:cubicBezTo>
                  <a:cubicBezTo>
                    <a:pt x="2914832" y="10445438"/>
                    <a:pt x="2262124" y="10080859"/>
                    <a:pt x="1457416" y="10080859"/>
                  </a:cubicBezTo>
                  <a:close/>
                  <a:moveTo>
                    <a:pt x="19380053" y="10080859"/>
                  </a:moveTo>
                  <a:cubicBezTo>
                    <a:pt x="18575345" y="10080859"/>
                    <a:pt x="17922638" y="10445438"/>
                    <a:pt x="17922638" y="10894919"/>
                  </a:cubicBezTo>
                  <a:cubicBezTo>
                    <a:pt x="17922638" y="11344401"/>
                    <a:pt x="18575345" y="11708979"/>
                    <a:pt x="19380053" y="11708979"/>
                  </a:cubicBezTo>
                  <a:cubicBezTo>
                    <a:pt x="20184760" y="11708979"/>
                    <a:pt x="20837468" y="11344401"/>
                    <a:pt x="20837468" y="10894919"/>
                  </a:cubicBezTo>
                  <a:cubicBezTo>
                    <a:pt x="20837469" y="10445438"/>
                    <a:pt x="20184762" y="10080859"/>
                    <a:pt x="19380053" y="10080859"/>
                  </a:cubicBezTo>
                  <a:close/>
                  <a:moveTo>
                    <a:pt x="37302691" y="10080859"/>
                  </a:moveTo>
                  <a:cubicBezTo>
                    <a:pt x="36497983" y="10080859"/>
                    <a:pt x="35845276" y="10445438"/>
                    <a:pt x="35845276" y="10894919"/>
                  </a:cubicBezTo>
                  <a:cubicBezTo>
                    <a:pt x="35845276" y="11344401"/>
                    <a:pt x="36497983" y="11708979"/>
                    <a:pt x="37302691" y="11708979"/>
                  </a:cubicBezTo>
                  <a:cubicBezTo>
                    <a:pt x="38107401" y="11708979"/>
                    <a:pt x="38760109" y="11344401"/>
                    <a:pt x="38760109" y="10894919"/>
                  </a:cubicBezTo>
                  <a:cubicBezTo>
                    <a:pt x="38760105" y="10445438"/>
                    <a:pt x="38107398" y="10080859"/>
                    <a:pt x="37302691" y="10080859"/>
                  </a:cubicBezTo>
                  <a:close/>
                  <a:moveTo>
                    <a:pt x="55225330" y="10080859"/>
                  </a:moveTo>
                  <a:cubicBezTo>
                    <a:pt x="54420616" y="10080859"/>
                    <a:pt x="53767912" y="10445438"/>
                    <a:pt x="53767912" y="10894919"/>
                  </a:cubicBezTo>
                  <a:cubicBezTo>
                    <a:pt x="53767912" y="11344401"/>
                    <a:pt x="54420616" y="11708979"/>
                    <a:pt x="55225330" y="11708979"/>
                  </a:cubicBezTo>
                  <a:cubicBezTo>
                    <a:pt x="56030037" y="11708979"/>
                    <a:pt x="56682742" y="11344401"/>
                    <a:pt x="56682742" y="10894919"/>
                  </a:cubicBezTo>
                  <a:cubicBezTo>
                    <a:pt x="56682742" y="10445438"/>
                    <a:pt x="56030037" y="10080859"/>
                    <a:pt x="55225330" y="10080859"/>
                  </a:cubicBezTo>
                  <a:close/>
                  <a:moveTo>
                    <a:pt x="1457416" y="20164216"/>
                  </a:moveTo>
                  <a:cubicBezTo>
                    <a:pt x="652708" y="20164216"/>
                    <a:pt x="0" y="20528795"/>
                    <a:pt x="0" y="20978276"/>
                  </a:cubicBezTo>
                  <a:cubicBezTo>
                    <a:pt x="0" y="21427756"/>
                    <a:pt x="652708" y="21792335"/>
                    <a:pt x="1457416" y="21792335"/>
                  </a:cubicBezTo>
                  <a:cubicBezTo>
                    <a:pt x="2262124" y="21792335"/>
                    <a:pt x="2914832" y="21427756"/>
                    <a:pt x="2914832" y="20978276"/>
                  </a:cubicBezTo>
                  <a:cubicBezTo>
                    <a:pt x="2914832" y="20528795"/>
                    <a:pt x="2262124" y="20164216"/>
                    <a:pt x="1457416" y="20164216"/>
                  </a:cubicBezTo>
                  <a:close/>
                  <a:moveTo>
                    <a:pt x="19380053" y="20164216"/>
                  </a:moveTo>
                  <a:cubicBezTo>
                    <a:pt x="18575345" y="20164216"/>
                    <a:pt x="17922638" y="20528795"/>
                    <a:pt x="17922638" y="20978276"/>
                  </a:cubicBezTo>
                  <a:cubicBezTo>
                    <a:pt x="17922638" y="21427756"/>
                    <a:pt x="18575345" y="21792335"/>
                    <a:pt x="19380053" y="21792335"/>
                  </a:cubicBezTo>
                  <a:cubicBezTo>
                    <a:pt x="20184760" y="21792335"/>
                    <a:pt x="20837468" y="21427756"/>
                    <a:pt x="20837468" y="20978276"/>
                  </a:cubicBezTo>
                  <a:cubicBezTo>
                    <a:pt x="20837469" y="20528795"/>
                    <a:pt x="20184762" y="20164216"/>
                    <a:pt x="19380053" y="20164216"/>
                  </a:cubicBezTo>
                  <a:close/>
                  <a:moveTo>
                    <a:pt x="37302691" y="20164216"/>
                  </a:moveTo>
                  <a:cubicBezTo>
                    <a:pt x="36497983" y="20164216"/>
                    <a:pt x="35845276" y="20528795"/>
                    <a:pt x="35845276" y="20978276"/>
                  </a:cubicBezTo>
                  <a:cubicBezTo>
                    <a:pt x="35845276" y="21427756"/>
                    <a:pt x="36497983" y="21792335"/>
                    <a:pt x="37302691" y="21792335"/>
                  </a:cubicBezTo>
                  <a:cubicBezTo>
                    <a:pt x="38107401" y="21792335"/>
                    <a:pt x="38760109" y="21427756"/>
                    <a:pt x="38760109" y="20978276"/>
                  </a:cubicBezTo>
                  <a:cubicBezTo>
                    <a:pt x="38760105" y="20528795"/>
                    <a:pt x="38107398" y="20164216"/>
                    <a:pt x="37302691" y="20164216"/>
                  </a:cubicBezTo>
                  <a:close/>
                  <a:moveTo>
                    <a:pt x="55225330" y="20164216"/>
                  </a:moveTo>
                  <a:cubicBezTo>
                    <a:pt x="54420616" y="20164216"/>
                    <a:pt x="53767912" y="20528795"/>
                    <a:pt x="53767912" y="20978276"/>
                  </a:cubicBezTo>
                  <a:cubicBezTo>
                    <a:pt x="53767912" y="21427756"/>
                    <a:pt x="54420616" y="21792335"/>
                    <a:pt x="55225330" y="21792335"/>
                  </a:cubicBezTo>
                  <a:cubicBezTo>
                    <a:pt x="56030037" y="21792335"/>
                    <a:pt x="56682742" y="21427756"/>
                    <a:pt x="56682742" y="20978276"/>
                  </a:cubicBezTo>
                  <a:cubicBezTo>
                    <a:pt x="56682742" y="20528795"/>
                    <a:pt x="56030037" y="20164216"/>
                    <a:pt x="55225330" y="20164216"/>
                  </a:cubicBezTo>
                  <a:close/>
                  <a:moveTo>
                    <a:pt x="1457416" y="30245075"/>
                  </a:moveTo>
                  <a:cubicBezTo>
                    <a:pt x="652708" y="30245075"/>
                    <a:pt x="0" y="30609654"/>
                    <a:pt x="0" y="31059137"/>
                  </a:cubicBezTo>
                  <a:cubicBezTo>
                    <a:pt x="0" y="31508616"/>
                    <a:pt x="652708" y="31873196"/>
                    <a:pt x="1457416" y="31873196"/>
                  </a:cubicBezTo>
                  <a:cubicBezTo>
                    <a:pt x="2262124" y="31873196"/>
                    <a:pt x="2914832" y="31508616"/>
                    <a:pt x="2914832" y="31059137"/>
                  </a:cubicBezTo>
                  <a:cubicBezTo>
                    <a:pt x="2914832" y="30609654"/>
                    <a:pt x="2262124" y="30245075"/>
                    <a:pt x="1457416" y="30245075"/>
                  </a:cubicBezTo>
                  <a:close/>
                  <a:moveTo>
                    <a:pt x="19380053" y="30245075"/>
                  </a:moveTo>
                  <a:cubicBezTo>
                    <a:pt x="18575345" y="30245075"/>
                    <a:pt x="17922638" y="30609654"/>
                    <a:pt x="17922638" y="31059137"/>
                  </a:cubicBezTo>
                  <a:cubicBezTo>
                    <a:pt x="17922638" y="31508616"/>
                    <a:pt x="18575345" y="31873196"/>
                    <a:pt x="19380053" y="31873196"/>
                  </a:cubicBezTo>
                  <a:cubicBezTo>
                    <a:pt x="20184760" y="31873196"/>
                    <a:pt x="20837468" y="31508616"/>
                    <a:pt x="20837468" y="31059137"/>
                  </a:cubicBezTo>
                  <a:cubicBezTo>
                    <a:pt x="20837469" y="30609654"/>
                    <a:pt x="20184762" y="30245075"/>
                    <a:pt x="19380053" y="30245075"/>
                  </a:cubicBezTo>
                  <a:close/>
                  <a:moveTo>
                    <a:pt x="37302691" y="30245075"/>
                  </a:moveTo>
                  <a:cubicBezTo>
                    <a:pt x="36497983" y="30245075"/>
                    <a:pt x="35845276" y="30609654"/>
                    <a:pt x="35845276" y="31059137"/>
                  </a:cubicBezTo>
                  <a:cubicBezTo>
                    <a:pt x="35845276" y="31508616"/>
                    <a:pt x="36497983" y="31873196"/>
                    <a:pt x="37302691" y="31873196"/>
                  </a:cubicBezTo>
                  <a:cubicBezTo>
                    <a:pt x="38107401" y="31873196"/>
                    <a:pt x="38760109" y="31508616"/>
                    <a:pt x="38760109" y="31059137"/>
                  </a:cubicBezTo>
                  <a:cubicBezTo>
                    <a:pt x="38760105" y="30609654"/>
                    <a:pt x="38107398" y="30245075"/>
                    <a:pt x="37302691" y="30245075"/>
                  </a:cubicBezTo>
                  <a:close/>
                  <a:moveTo>
                    <a:pt x="55225330" y="30245075"/>
                  </a:moveTo>
                  <a:cubicBezTo>
                    <a:pt x="54420616" y="30245075"/>
                    <a:pt x="53767912" y="30609654"/>
                    <a:pt x="53767912" y="31059137"/>
                  </a:cubicBezTo>
                  <a:cubicBezTo>
                    <a:pt x="53767912" y="31508616"/>
                    <a:pt x="54420616" y="31873196"/>
                    <a:pt x="55225330" y="31873196"/>
                  </a:cubicBezTo>
                  <a:cubicBezTo>
                    <a:pt x="56030037" y="31873196"/>
                    <a:pt x="56682742" y="31508616"/>
                    <a:pt x="56682742" y="31059137"/>
                  </a:cubicBezTo>
                  <a:cubicBezTo>
                    <a:pt x="56682742" y="30609654"/>
                    <a:pt x="56030037" y="30245075"/>
                    <a:pt x="55225330" y="30245075"/>
                  </a:cubicBezTo>
                  <a:close/>
                </a:path>
              </a:pathLst>
            </a:custGeom>
            <a:solidFill>
              <a:srgbClr val="E85041">
                <a:alpha val="19608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true" rot="2812850">
            <a:off x="2596426" y="4846297"/>
            <a:ext cx="2448127" cy="832363"/>
          </a:xfrm>
          <a:custGeom>
            <a:avLst/>
            <a:gdLst/>
            <a:ahLst/>
            <a:cxnLst/>
            <a:rect r="r" b="b" t="t" l="l"/>
            <a:pathLst>
              <a:path h="832363" w="2448127">
                <a:moveTo>
                  <a:pt x="0" y="832363"/>
                </a:moveTo>
                <a:lnTo>
                  <a:pt x="2448128" y="832363"/>
                </a:lnTo>
                <a:lnTo>
                  <a:pt x="2448128" y="0"/>
                </a:lnTo>
                <a:lnTo>
                  <a:pt x="0" y="0"/>
                </a:lnTo>
                <a:lnTo>
                  <a:pt x="0" y="83236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7858927">
            <a:off x="7598547" y="5869667"/>
            <a:ext cx="2388398" cy="859823"/>
          </a:xfrm>
          <a:custGeom>
            <a:avLst/>
            <a:gdLst/>
            <a:ahLst/>
            <a:cxnLst/>
            <a:rect r="r" b="b" t="t" l="l"/>
            <a:pathLst>
              <a:path h="859823" w="2388398">
                <a:moveTo>
                  <a:pt x="0" y="859823"/>
                </a:moveTo>
                <a:lnTo>
                  <a:pt x="2388398" y="859823"/>
                </a:lnTo>
                <a:lnTo>
                  <a:pt x="2388398" y="0"/>
                </a:lnTo>
                <a:lnTo>
                  <a:pt x="0" y="0"/>
                </a:lnTo>
                <a:lnTo>
                  <a:pt x="0" y="8598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00000">
            <a:off x="11729252" y="3633539"/>
            <a:ext cx="1974678" cy="1148904"/>
          </a:xfrm>
          <a:custGeom>
            <a:avLst/>
            <a:gdLst/>
            <a:ahLst/>
            <a:cxnLst/>
            <a:rect r="r" b="b" t="t" l="l"/>
            <a:pathLst>
              <a:path h="1148904" w="1974678">
                <a:moveTo>
                  <a:pt x="0" y="0"/>
                </a:moveTo>
                <a:lnTo>
                  <a:pt x="1974678" y="0"/>
                </a:lnTo>
                <a:lnTo>
                  <a:pt x="1974678" y="1148904"/>
                </a:lnTo>
                <a:lnTo>
                  <a:pt x="0" y="1148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552812">
            <a:off x="12186158" y="6388661"/>
            <a:ext cx="1557412" cy="2303880"/>
          </a:xfrm>
          <a:custGeom>
            <a:avLst/>
            <a:gdLst/>
            <a:ahLst/>
            <a:cxnLst/>
            <a:rect r="r" b="b" t="t" l="l"/>
            <a:pathLst>
              <a:path h="2303880" w="1557412">
                <a:moveTo>
                  <a:pt x="0" y="0"/>
                </a:moveTo>
                <a:lnTo>
                  <a:pt x="1557412" y="0"/>
                </a:lnTo>
                <a:lnTo>
                  <a:pt x="1557412" y="2303881"/>
                </a:lnTo>
                <a:lnTo>
                  <a:pt x="0" y="23038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8923" y="-534410"/>
            <a:ext cx="2593792" cy="2560780"/>
          </a:xfrm>
          <a:custGeom>
            <a:avLst/>
            <a:gdLst/>
            <a:ahLst/>
            <a:cxnLst/>
            <a:rect r="r" b="b" t="t" l="l"/>
            <a:pathLst>
              <a:path h="2560780" w="2593792">
                <a:moveTo>
                  <a:pt x="0" y="0"/>
                </a:moveTo>
                <a:lnTo>
                  <a:pt x="2593792" y="0"/>
                </a:lnTo>
                <a:lnTo>
                  <a:pt x="2593792" y="2560780"/>
                </a:lnTo>
                <a:lnTo>
                  <a:pt x="0" y="2560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18205">
            <a:off x="16155988" y="4911439"/>
            <a:ext cx="1192809" cy="1299099"/>
          </a:xfrm>
          <a:custGeom>
            <a:avLst/>
            <a:gdLst/>
            <a:ahLst/>
            <a:cxnLst/>
            <a:rect r="r" b="b" t="t" l="l"/>
            <a:pathLst>
              <a:path h="1299099" w="1192809">
                <a:moveTo>
                  <a:pt x="0" y="0"/>
                </a:moveTo>
                <a:lnTo>
                  <a:pt x="1192809" y="0"/>
                </a:lnTo>
                <a:lnTo>
                  <a:pt x="1192809" y="1299100"/>
                </a:lnTo>
                <a:lnTo>
                  <a:pt x="0" y="1299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22257">
            <a:off x="1871577" y="6174654"/>
            <a:ext cx="1151339" cy="956658"/>
          </a:xfrm>
          <a:custGeom>
            <a:avLst/>
            <a:gdLst/>
            <a:ahLst/>
            <a:cxnLst/>
            <a:rect r="r" b="b" t="t" l="l"/>
            <a:pathLst>
              <a:path h="956658" w="1151339">
                <a:moveTo>
                  <a:pt x="0" y="0"/>
                </a:moveTo>
                <a:lnTo>
                  <a:pt x="1151339" y="0"/>
                </a:lnTo>
                <a:lnTo>
                  <a:pt x="1151339" y="956658"/>
                </a:lnTo>
                <a:lnTo>
                  <a:pt x="0" y="956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54757">
            <a:off x="14973300" y="7429344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99312" y="2284399"/>
            <a:ext cx="608952" cy="603417"/>
          </a:xfrm>
          <a:custGeom>
            <a:avLst/>
            <a:gdLst/>
            <a:ahLst/>
            <a:cxnLst/>
            <a:rect r="r" b="b" t="t" l="l"/>
            <a:pathLst>
              <a:path h="603417" w="608952">
                <a:moveTo>
                  <a:pt x="0" y="0"/>
                </a:moveTo>
                <a:lnTo>
                  <a:pt x="608952" y="0"/>
                </a:lnTo>
                <a:lnTo>
                  <a:pt x="608952" y="603416"/>
                </a:lnTo>
                <a:lnTo>
                  <a:pt x="0" y="60341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97614" y="5974636"/>
            <a:ext cx="553436" cy="576496"/>
          </a:xfrm>
          <a:custGeom>
            <a:avLst/>
            <a:gdLst/>
            <a:ahLst/>
            <a:cxnLst/>
            <a:rect r="r" b="b" t="t" l="l"/>
            <a:pathLst>
              <a:path h="576496" w="553436">
                <a:moveTo>
                  <a:pt x="0" y="0"/>
                </a:moveTo>
                <a:lnTo>
                  <a:pt x="553436" y="0"/>
                </a:lnTo>
                <a:lnTo>
                  <a:pt x="553436" y="576496"/>
                </a:lnTo>
                <a:lnTo>
                  <a:pt x="0" y="57649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2700475"/>
            <a:ext cx="605850" cy="615929"/>
          </a:xfrm>
          <a:custGeom>
            <a:avLst/>
            <a:gdLst/>
            <a:ahLst/>
            <a:cxnLst/>
            <a:rect r="r" b="b" t="t" l="l"/>
            <a:pathLst>
              <a:path h="615929" w="605850">
                <a:moveTo>
                  <a:pt x="0" y="0"/>
                </a:moveTo>
                <a:lnTo>
                  <a:pt x="605850" y="0"/>
                </a:lnTo>
                <a:lnTo>
                  <a:pt x="605850" y="615928"/>
                </a:lnTo>
                <a:lnTo>
                  <a:pt x="0" y="61592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77268" y="8009436"/>
            <a:ext cx="534970" cy="569117"/>
          </a:xfrm>
          <a:custGeom>
            <a:avLst/>
            <a:gdLst/>
            <a:ahLst/>
            <a:cxnLst/>
            <a:rect r="r" b="b" t="t" l="l"/>
            <a:pathLst>
              <a:path h="569117" w="534970">
                <a:moveTo>
                  <a:pt x="0" y="0"/>
                </a:moveTo>
                <a:lnTo>
                  <a:pt x="534970" y="0"/>
                </a:lnTo>
                <a:lnTo>
                  <a:pt x="534970" y="569116"/>
                </a:lnTo>
                <a:lnTo>
                  <a:pt x="0" y="56911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530581" y="5021279"/>
            <a:ext cx="540851" cy="582129"/>
          </a:xfrm>
          <a:custGeom>
            <a:avLst/>
            <a:gdLst/>
            <a:ahLst/>
            <a:cxnLst/>
            <a:rect r="r" b="b" t="t" l="l"/>
            <a:pathLst>
              <a:path h="582129" w="540851">
                <a:moveTo>
                  <a:pt x="0" y="0"/>
                </a:moveTo>
                <a:lnTo>
                  <a:pt x="540851" y="0"/>
                </a:lnTo>
                <a:lnTo>
                  <a:pt x="540851" y="582130"/>
                </a:lnTo>
                <a:lnTo>
                  <a:pt x="0" y="58213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60944" y="781050"/>
            <a:ext cx="8366111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64"/>
              </a:lnSpc>
            </a:pPr>
            <a:r>
              <a:rPr lang="en-US" sz="888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Agenda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6408" y="2944965"/>
            <a:ext cx="6115764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</a:t>
            </a:r>
            <a:r>
              <a:rPr lang="en-US" sz="3000" u="sng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ollect Features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Mean/Sum of Sentiment, Hype, Impact (daily)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70894" y="6749853"/>
            <a:ext cx="679120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Merge </a:t>
            </a:r>
            <a:r>
              <a:rPr lang="en-US" sz="3000" u="sng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with Stock Data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Combine with NVDA OHLCV + VIX Index (yfinance</a:t>
            </a:r>
            <a:r>
              <a:rPr lang="en-US" sz="2300" u="sng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)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069287" y="3484451"/>
            <a:ext cx="3167301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Train LSTM Mode</a:t>
            </a:r>
            <a:r>
              <a:rPr lang="en-US" sz="3000" u="sng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80/20 Split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70 Epochs Training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696577" y="5717601"/>
            <a:ext cx="4208859" cy="150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 u="sng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Rol</a:t>
            </a:r>
            <a:r>
              <a:rPr lang="en-US" sz="2962" u="sng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ling Window Update</a:t>
            </a:r>
          </a:p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Update Features Every 5 Days</a:t>
            </a:r>
          </a:p>
          <a:p>
            <a:pPr algn="ctr">
              <a:lnSpc>
                <a:spcPts val="414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030357" y="8745426"/>
            <a:ext cx="4628793" cy="139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 u="sng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Predict </a:t>
            </a:r>
            <a:r>
              <a:rPr lang="en-US" sz="2962" u="sng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Next-Day Returns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Output stock return prediction</a:t>
            </a:r>
          </a:p>
          <a:p>
            <a:pPr algn="ctr">
              <a:lnSpc>
                <a:spcPts val="3220"/>
              </a:lnSpc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-3850612" y="5825329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38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625299" y="-4051643"/>
            <a:ext cx="8513313" cy="8513313"/>
          </a:xfrm>
          <a:custGeom>
            <a:avLst/>
            <a:gdLst/>
            <a:ahLst/>
            <a:cxnLst/>
            <a:rect r="r" b="b" t="t" l="l"/>
            <a:pathLst>
              <a:path h="8513313" w="8513313">
                <a:moveTo>
                  <a:pt x="0" y="0"/>
                </a:moveTo>
                <a:lnTo>
                  <a:pt x="8513313" y="0"/>
                </a:lnTo>
                <a:lnTo>
                  <a:pt x="8513313" y="8513314"/>
                </a:lnTo>
                <a:lnTo>
                  <a:pt x="0" y="851331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38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DAGlv6K9t-Q</dc:identifier>
  <dcterms:modified xsi:type="dcterms:W3CDTF">2011-08-01T06:04:30Z</dcterms:modified>
  <cp:revision>1</cp:revision>
  <dc:title>Red and Black Modern Bold Black Gradient Geometric Shape Stock Market Presentation</dc:title>
</cp:coreProperties>
</file>